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74" r:id="rId6"/>
    <p:sldId id="275" r:id="rId7"/>
    <p:sldId id="259" r:id="rId8"/>
    <p:sldId id="263" r:id="rId9"/>
    <p:sldId id="277" r:id="rId10"/>
    <p:sldId id="276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68" r:id="rId20"/>
    <p:sldId id="265" r:id="rId21"/>
    <p:sldId id="266" r:id="rId22"/>
    <p:sldId id="270" r:id="rId23"/>
    <p:sldId id="288" r:id="rId24"/>
    <p:sldId id="287" r:id="rId25"/>
    <p:sldId id="289" r:id="rId26"/>
    <p:sldId id="290" r:id="rId27"/>
    <p:sldId id="27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AB9EB-9E9D-4F56-9637-85642E3DB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A18BA-23EC-4100-805F-5A330C311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2B2EF-C4E5-4734-995B-A4313E836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D0C2-BE4E-42EA-B70E-8267B803308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9741F-B464-4372-87FA-9ABBC56F3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4C966-814D-472C-88C9-7A1C4F2E5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05F7-D55D-4BE1-A19C-F3268276A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9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34652-8955-42A8-BB2B-337A282B3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E83C93-AA9E-49F7-BFF9-90FC90992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166D4-9999-4B8B-8A30-4450048A0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D0C2-BE4E-42EA-B70E-8267B803308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A39F4-3471-4D0A-B1FA-ED38E14F5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01EAB-7272-48EC-886E-405BE19B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05F7-D55D-4BE1-A19C-F3268276A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18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67EC3B-E116-4E0F-831B-D2376BD136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1E8CCC-128D-400A-AF8E-42E384060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A3765-52A8-4555-955D-5E4E45658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D0C2-BE4E-42EA-B70E-8267B803308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AE94E-F1AC-4526-8666-8B68F3A70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4B2C4-FBA0-42EF-B19B-C91526B4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05F7-D55D-4BE1-A19C-F3268276A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0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6660D-E7FF-4234-9A51-ACA355B56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1E3A4-1838-424A-A0CF-0C2BE14B5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59B3F-F4DD-43B0-89B3-E2CCDF801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D0C2-BE4E-42EA-B70E-8267B803308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681F4-48AB-4A1D-8030-31378F2D2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6523C-D06E-4BAD-A368-D5BF044B8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05F7-D55D-4BE1-A19C-F3268276A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9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4C68E-C1E3-4E47-9D3E-424F0AB16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42F74-88E0-4EB3-AB7D-328083C4D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A61F7-4B1C-4734-B802-B42A68622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D0C2-BE4E-42EA-B70E-8267B803308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5F035-183D-4B93-ABAC-C130D4484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58FD9-5707-4B12-ADEC-AC392A44C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05F7-D55D-4BE1-A19C-F3268276A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16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81F1D-4230-4C13-B7AB-5D94A54FD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9CAEB-C5B0-43C7-9535-B9A8495D7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9EF1D0-B46C-4FC6-9AC5-5D09B9CD3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B9589-D1DD-4006-ADD4-06DED988D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D0C2-BE4E-42EA-B70E-8267B803308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0F2E1-4A92-4AAC-BD4E-3590A6E3A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2CF22-93DB-4911-A344-0C61DA86D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05F7-D55D-4BE1-A19C-F3268276A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3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25D79-3B72-4BC0-B5EA-774E50DA2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CA401-0DE8-4884-9B04-82E905B7A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4DB5E5-D635-4F42-AE6D-1EC3C7FC7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CC863A-9310-41BF-A6F5-B264A319A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B9C78E-C160-4826-B1DF-9B1851536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124E47-A072-47B4-A8EB-96394F999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D0C2-BE4E-42EA-B70E-8267B803308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2FE591-5760-4DA8-BE39-BFEBC34F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16FA37-B4EA-485D-92AE-7F179FB23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05F7-D55D-4BE1-A19C-F3268276A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AD7E9-3711-468E-B49B-FE7A36F7C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A614E0-6484-4F2A-A519-59B7A9EEE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D0C2-BE4E-42EA-B70E-8267B803308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6F9C44-FADC-4040-9E17-F9C5795B6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9BE9D-39AD-4970-80B7-27560C7B7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05F7-D55D-4BE1-A19C-F3268276A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3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187E85-1FEC-44E1-9877-2929C76B2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D0C2-BE4E-42EA-B70E-8267B803308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4E7818-8683-42A0-B55D-527C2747B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EB430-14D4-4458-A307-F56AB000F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05F7-D55D-4BE1-A19C-F3268276A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98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AA944-7683-4D3C-8028-2E80FC1F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38D26-D596-476C-A07A-E1356B837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7DF8A-8E8F-48F6-91EA-25402AC9A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3035A-1797-49EC-94FA-171863F9D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D0C2-BE4E-42EA-B70E-8267B803308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749B9-CA5A-4846-9303-532B80FF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8FB7D-A0AD-42A0-A4ED-3952F776A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05F7-D55D-4BE1-A19C-F3268276A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61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59608-6AA4-4730-A496-794E3CB5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FEE6BE-61C7-4A36-8C2B-EDA01253FD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B2A454-70FF-47BA-A610-D579055CB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BEECC-A9BC-486D-867B-541820861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D0C2-BE4E-42EA-B70E-8267B803308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9A797-22F0-4E47-B025-6D650295B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7F5C2-1D33-471F-909B-D8F69C20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05F7-D55D-4BE1-A19C-F3268276A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2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55F568-CB24-4D76-BA8E-3E7E69AAB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C7E0A-9101-40C0-9BBD-80F4995A2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1A5FD-1721-4CFD-BB33-971174AB22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7D0C2-BE4E-42EA-B70E-8267B803308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751A7-540C-44F3-9E0E-6A4ED9053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F6DBE-7947-4AE7-A121-8DD95CC58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805F7-D55D-4BE1-A19C-F3268276A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1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cebs.niehs.nih.gov/cebs/paper/14893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593F8-CAD4-4319-9402-DC66A63A9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Materials for CEBS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174F7-31B4-4B96-86B2-83D4F2FB3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case 1 – find data files for a chemical or NTP report</a:t>
            </a:r>
          </a:p>
          <a:p>
            <a:pPr lvl="1"/>
            <a:r>
              <a:rPr lang="en-US" dirty="0"/>
              <a:t>Enter the search term “</a:t>
            </a:r>
            <a:r>
              <a:rPr lang="en-US" dirty="0" err="1"/>
              <a:t>Perfluorinated</a:t>
            </a:r>
            <a:r>
              <a:rPr lang="en-US" dirty="0"/>
              <a:t>” into CEBS search</a:t>
            </a:r>
          </a:p>
          <a:p>
            <a:pPr lvl="1"/>
            <a:r>
              <a:rPr lang="en-US" dirty="0"/>
              <a:t>View the search results, select data page of interest</a:t>
            </a:r>
          </a:p>
          <a:p>
            <a:pPr lvl="1"/>
            <a:r>
              <a:rPr lang="en-US" dirty="0"/>
              <a:t>From the page navigate to the report or the data from individual studies</a:t>
            </a:r>
          </a:p>
          <a:p>
            <a:pPr lvl="1"/>
            <a:r>
              <a:rPr lang="en-US" dirty="0"/>
              <a:t>Retrieve data files of interest</a:t>
            </a:r>
          </a:p>
        </p:txBody>
      </p:sp>
    </p:spTree>
    <p:extLst>
      <p:ext uri="{BB962C8B-B14F-4D97-AF65-F5344CB8AC3E}">
        <p14:creationId xmlns:p14="http://schemas.microsoft.com/office/powerpoint/2010/main" val="449684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593F8-CAD4-4319-9402-DC66A63A9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Materials for CEBS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174F7-31B4-4B96-86B2-83D4F2FB3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case 3 – interact with CEBS data to select data of interest</a:t>
            </a:r>
          </a:p>
          <a:p>
            <a:pPr lvl="1"/>
            <a:r>
              <a:rPr lang="en-US" dirty="0"/>
              <a:t>Use a CEBS Guided Search (arrow 1)</a:t>
            </a:r>
          </a:p>
          <a:p>
            <a:pPr lvl="1"/>
            <a:r>
              <a:rPr lang="en-US" dirty="0"/>
              <a:t>Use the CEBS Data Collections</a:t>
            </a:r>
          </a:p>
          <a:p>
            <a:pPr lvl="2"/>
            <a:r>
              <a:rPr lang="en-US" dirty="0"/>
              <a:t>Navigate to Data Collection of Interest (use the search box)</a:t>
            </a:r>
          </a:p>
          <a:p>
            <a:pPr lvl="2"/>
            <a:r>
              <a:rPr lang="en-US" dirty="0"/>
              <a:t>Enter Search criteria, here 7 chemicals, male rat, significant change</a:t>
            </a:r>
          </a:p>
          <a:p>
            <a:pPr lvl="2"/>
            <a:r>
              <a:rPr lang="en-US" dirty="0"/>
              <a:t>Retrieve the results and download or continue to filter in CEBS</a:t>
            </a:r>
          </a:p>
          <a:p>
            <a:pPr lvl="1"/>
            <a:r>
              <a:rPr lang="en-US" dirty="0"/>
              <a:t>Use the API to query CEBSR Data Warehouse directly</a:t>
            </a:r>
          </a:p>
        </p:txBody>
      </p:sp>
    </p:spTree>
    <p:extLst>
      <p:ext uri="{BB962C8B-B14F-4D97-AF65-F5344CB8AC3E}">
        <p14:creationId xmlns:p14="http://schemas.microsoft.com/office/powerpoint/2010/main" val="2789652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D840AF-EAB1-4106-9F9E-010A7DA8D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7" y="163533"/>
            <a:ext cx="12270658" cy="1325563"/>
          </a:xfrm>
        </p:spPr>
        <p:txBody>
          <a:bodyPr/>
          <a:lstStyle/>
          <a:p>
            <a:r>
              <a:rPr lang="en-US" dirty="0"/>
              <a:t>3A: New Guided Search:  </a:t>
            </a:r>
            <a:br>
              <a:rPr lang="en-US" dirty="0"/>
            </a:br>
            <a:r>
              <a:rPr lang="en-US" dirty="0" err="1"/>
              <a:t>TGx</a:t>
            </a:r>
            <a:r>
              <a:rPr lang="en-US" dirty="0"/>
              <a:t> Benchmark Dose Response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71C427C-8A21-44E6-A979-D7E6AF61E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a chemical from the drop down, click “show results”</a:t>
            </a:r>
          </a:p>
          <a:p>
            <a:r>
              <a:rPr lang="en-US" dirty="0"/>
              <a:t>Review the accumulation plot // list of pathways (next slide)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51B81E-979F-41BB-8E4D-8889725F4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58" y="3124334"/>
            <a:ext cx="8916644" cy="245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07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E39313-A0E2-4389-81CF-1539E35E6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plots – hover over a point to review in CEBS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A34238-8A82-4367-99D7-2A4B08516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173" y="2703626"/>
            <a:ext cx="6204181" cy="36491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DE12FD-4714-4372-860E-810A13C1D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94" y="2022762"/>
            <a:ext cx="4981365" cy="28124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771A8E-862F-4DC4-B24D-08FB79D464DF}"/>
              </a:ext>
            </a:extLst>
          </p:cNvPr>
          <p:cNvSpPr txBox="1"/>
          <p:nvPr/>
        </p:nvSpPr>
        <p:spPr>
          <a:xfrm>
            <a:off x="393290" y="6479458"/>
            <a:ext cx="776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TGx</a:t>
            </a:r>
            <a:r>
              <a:rPr lang="en-US" dirty="0"/>
              <a:t> Benchmark Dose Response</a:t>
            </a:r>
          </a:p>
        </p:txBody>
      </p:sp>
    </p:spTree>
    <p:extLst>
      <p:ext uri="{BB962C8B-B14F-4D97-AF65-F5344CB8AC3E}">
        <p14:creationId xmlns:p14="http://schemas.microsoft.com/office/powerpoint/2010/main" val="4093860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CB7A8-8861-4D0D-A1A8-9FE42301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838" y="-89408"/>
            <a:ext cx="10515600" cy="1325563"/>
          </a:xfrm>
        </p:spPr>
        <p:txBody>
          <a:bodyPr/>
          <a:lstStyle/>
          <a:p>
            <a:r>
              <a:rPr lang="en-US" dirty="0"/>
              <a:t>Responsive genes and pathways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B4B4D9-E872-4B2C-9024-42F0F3732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11" y="911691"/>
            <a:ext cx="9678751" cy="58015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F6996D-9CFF-4B5D-A723-A0D295557E0E}"/>
              </a:ext>
            </a:extLst>
          </p:cNvPr>
          <p:cNvSpPr txBox="1"/>
          <p:nvPr/>
        </p:nvSpPr>
        <p:spPr>
          <a:xfrm>
            <a:off x="393290" y="6479458"/>
            <a:ext cx="776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TGx</a:t>
            </a:r>
            <a:r>
              <a:rPr lang="en-US" dirty="0"/>
              <a:t> Benchmark Dose Response</a:t>
            </a:r>
          </a:p>
        </p:txBody>
      </p:sp>
    </p:spTree>
    <p:extLst>
      <p:ext uri="{BB962C8B-B14F-4D97-AF65-F5344CB8AC3E}">
        <p14:creationId xmlns:p14="http://schemas.microsoft.com/office/powerpoint/2010/main" val="3312384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9984A5-7503-4F41-BC0B-DCD7E10D9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Guided Search: </a:t>
            </a:r>
            <a:r>
              <a:rPr lang="en-US" dirty="0" err="1"/>
              <a:t>TGx</a:t>
            </a:r>
            <a:r>
              <a:rPr lang="en-US" dirty="0"/>
              <a:t>-DDI Biomarker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D763A9-7534-4773-954D-D6134C302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the study design and upload your files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444CC9-C85F-4E19-AB36-CC3734C57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12192000" cy="255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82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FBCA48-4480-47BE-A6A6-3AE6702FF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56" y="78658"/>
            <a:ext cx="766862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D0D9E8-D5DA-42A5-94AE-EC42C4310212}"/>
              </a:ext>
            </a:extLst>
          </p:cNvPr>
          <p:cNvSpPr txBox="1"/>
          <p:nvPr/>
        </p:nvSpPr>
        <p:spPr>
          <a:xfrm>
            <a:off x="540775" y="6751992"/>
            <a:ext cx="776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TGx</a:t>
            </a:r>
            <a:r>
              <a:rPr lang="en-US" dirty="0"/>
              <a:t>-DDI Biomarker for DNA Damage Classifier </a:t>
            </a:r>
          </a:p>
        </p:txBody>
      </p:sp>
    </p:spTree>
    <p:extLst>
      <p:ext uri="{BB962C8B-B14F-4D97-AF65-F5344CB8AC3E}">
        <p14:creationId xmlns:p14="http://schemas.microsoft.com/office/powerpoint/2010/main" val="2372003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00F8D6-5FCD-4833-B967-8BD611BA4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93" y="1690688"/>
            <a:ext cx="9612066" cy="293410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D098832-F53F-4ED4-9045-1A218C01D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classification analysis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0C39433-6E52-49BB-9C23-B920D1BF7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Download data files and results or view on screen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576EBE-8963-4106-B038-2654A4D9709C}"/>
              </a:ext>
            </a:extLst>
          </p:cNvPr>
          <p:cNvSpPr txBox="1"/>
          <p:nvPr/>
        </p:nvSpPr>
        <p:spPr>
          <a:xfrm>
            <a:off x="7403691" y="6272982"/>
            <a:ext cx="776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TGx</a:t>
            </a:r>
            <a:r>
              <a:rPr lang="en-US" dirty="0"/>
              <a:t>-DDI Biomarker for DNA Damage Classifier </a:t>
            </a:r>
          </a:p>
        </p:txBody>
      </p:sp>
    </p:spTree>
    <p:extLst>
      <p:ext uri="{BB962C8B-B14F-4D97-AF65-F5344CB8AC3E}">
        <p14:creationId xmlns:p14="http://schemas.microsoft.com/office/powerpoint/2010/main" val="2737977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8BF70B-F910-4075-AC60-20929B082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813" y="1519047"/>
            <a:ext cx="6562814" cy="5474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69A340-E37A-4A88-A360-205EB1CED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494" y="1405948"/>
            <a:ext cx="6562813" cy="5009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90B05C-F9A6-4B04-8369-9F62C969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37" y="80385"/>
            <a:ext cx="11969326" cy="1325563"/>
          </a:xfrm>
        </p:spPr>
        <p:txBody>
          <a:bodyPr/>
          <a:lstStyle/>
          <a:p>
            <a:r>
              <a:rPr lang="en-US" dirty="0"/>
              <a:t>Results: Chemical “Test” at concentration =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91F1AB-CCA8-436A-814B-FB4DDE8D76B0}"/>
              </a:ext>
            </a:extLst>
          </p:cNvPr>
          <p:cNvSpPr txBox="1"/>
          <p:nvPr/>
        </p:nvSpPr>
        <p:spPr>
          <a:xfrm>
            <a:off x="4886633" y="6520026"/>
            <a:ext cx="776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TGx</a:t>
            </a:r>
            <a:r>
              <a:rPr lang="en-US" dirty="0"/>
              <a:t>-DDI Biomarker for DNA Damage Classifier </a:t>
            </a:r>
          </a:p>
        </p:txBody>
      </p:sp>
    </p:spTree>
    <p:extLst>
      <p:ext uri="{BB962C8B-B14F-4D97-AF65-F5344CB8AC3E}">
        <p14:creationId xmlns:p14="http://schemas.microsoft.com/office/powerpoint/2010/main" val="2626133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22731-B653-4C5F-9A2C-73BF4BF15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3B: CEBS Data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527FF-F052-43A4-84F9-B20FF67C6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 the Guided Search and find the Data Collection of interest</a:t>
            </a:r>
          </a:p>
          <a:p>
            <a:pPr lvl="1"/>
            <a:r>
              <a:rPr lang="en-US" dirty="0"/>
              <a:t>Supplemental Materials contains a list of current Data Collections</a:t>
            </a:r>
          </a:p>
          <a:p>
            <a:r>
              <a:rPr lang="en-US" dirty="0"/>
              <a:t>Use the filter boxes at the top of the page to filter for data of interest</a:t>
            </a:r>
          </a:p>
          <a:p>
            <a:pPr lvl="1"/>
            <a:r>
              <a:rPr lang="en-US" dirty="0"/>
              <a:t>Male, rat</a:t>
            </a:r>
          </a:p>
          <a:p>
            <a:pPr lvl="1"/>
            <a:r>
              <a:rPr lang="en-US" dirty="0"/>
              <a:t>List of seven chemicals</a:t>
            </a:r>
          </a:p>
          <a:p>
            <a:pPr lvl="1"/>
            <a:r>
              <a:rPr lang="en-US" dirty="0"/>
              <a:t>Select findings that are significant at p &lt; 0.05 or p&lt;0.01</a:t>
            </a:r>
          </a:p>
          <a:p>
            <a:r>
              <a:rPr lang="en-US" dirty="0"/>
              <a:t>Data matching your search are at the bottom of the page</a:t>
            </a:r>
          </a:p>
        </p:txBody>
      </p:sp>
    </p:spTree>
    <p:extLst>
      <p:ext uri="{BB962C8B-B14F-4D97-AF65-F5344CB8AC3E}">
        <p14:creationId xmlns:p14="http://schemas.microsoft.com/office/powerpoint/2010/main" val="2108886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2F0183-4BEA-4323-802A-C99ACEE8D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90" y="0"/>
            <a:ext cx="11934220" cy="6858000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15310653-4361-4C5F-B366-E787111BD2AE}"/>
              </a:ext>
            </a:extLst>
          </p:cNvPr>
          <p:cNvSpPr/>
          <p:nvPr/>
        </p:nvSpPr>
        <p:spPr>
          <a:xfrm>
            <a:off x="3319245" y="4633470"/>
            <a:ext cx="763398" cy="5965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DD9A8EB1-F4CE-4D25-9F25-73A71AF602F6}"/>
              </a:ext>
            </a:extLst>
          </p:cNvPr>
          <p:cNvSpPr/>
          <p:nvPr/>
        </p:nvSpPr>
        <p:spPr>
          <a:xfrm>
            <a:off x="2313964" y="5314376"/>
            <a:ext cx="763398" cy="5965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62978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095A3D-68E3-4F67-AC72-E7EBC1124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8805"/>
            <a:ext cx="12192000" cy="5655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8C9C7B-5886-4D30-B3B3-B75F05D2B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64"/>
            <a:ext cx="10515600" cy="1325563"/>
          </a:xfrm>
        </p:spPr>
        <p:txBody>
          <a:bodyPr/>
          <a:lstStyle/>
          <a:p>
            <a:r>
              <a:rPr lang="en-US" dirty="0"/>
              <a:t>Use Case 1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13C355DE-5F52-4AB5-AE51-955BE6DC75C9}"/>
              </a:ext>
            </a:extLst>
          </p:cNvPr>
          <p:cNvSpPr/>
          <p:nvPr/>
        </p:nvSpPr>
        <p:spPr>
          <a:xfrm>
            <a:off x="3822584" y="5418015"/>
            <a:ext cx="763398" cy="5965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42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932A59-C4E7-417A-B3A0-CD179C501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09" y="914653"/>
            <a:ext cx="9739491" cy="6734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664872-A73F-49B2-8F07-E7635D1F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Use CEBS Data Collections:</a:t>
            </a:r>
          </a:p>
        </p:txBody>
      </p:sp>
    </p:spTree>
    <p:extLst>
      <p:ext uri="{BB962C8B-B14F-4D97-AF65-F5344CB8AC3E}">
        <p14:creationId xmlns:p14="http://schemas.microsoft.com/office/powerpoint/2010/main" val="636683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94A81B-0CF8-4894-9DFC-31B691A33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5" y="294837"/>
            <a:ext cx="12146070" cy="62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90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DE8F93-B19C-43CF-BE6F-9C2A8B19C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051"/>
            <a:ext cx="12192000" cy="661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87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73FA-5EC9-4577-BCC7-F4D16D397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3C: Review </a:t>
            </a:r>
            <a:r>
              <a:rPr lang="en-US" dirty="0"/>
              <a:t>data in CEBSR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B8719-F985-4A01-A919-56AAC1BA5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is via GraphQL API</a:t>
            </a:r>
          </a:p>
          <a:p>
            <a:r>
              <a:rPr lang="en-US" dirty="0"/>
              <a:t>Approach – open a template query (</a:t>
            </a:r>
            <a:r>
              <a:rPr lang="en-US" dirty="0">
                <a:hlinkClick r:id="rId2"/>
              </a:rPr>
              <a:t>https://cebs.niehs.nih.gov/cebs/paper/14893</a:t>
            </a:r>
            <a:r>
              <a:rPr lang="en-US" dirty="0"/>
              <a:t>)</a:t>
            </a:r>
          </a:p>
          <a:p>
            <a:r>
              <a:rPr lang="en-US" dirty="0"/>
              <a:t>Paste into GraphQL API</a:t>
            </a:r>
          </a:p>
          <a:p>
            <a:r>
              <a:rPr lang="en-US" dirty="0"/>
              <a:t>(https://manticore.niehs.nih.gov/cebsr-api)</a:t>
            </a:r>
          </a:p>
          <a:p>
            <a:r>
              <a:rPr lang="en-US" dirty="0"/>
              <a:t>Modify the query to obtain result of interest</a:t>
            </a:r>
          </a:p>
        </p:txBody>
      </p:sp>
    </p:spTree>
    <p:extLst>
      <p:ext uri="{BB962C8B-B14F-4D97-AF65-F5344CB8AC3E}">
        <p14:creationId xmlns:p14="http://schemas.microsoft.com/office/powerpoint/2010/main" val="1408839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2F0183-4BEA-4323-802A-C99ACEE8D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90" y="0"/>
            <a:ext cx="11934220" cy="6858000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C8B01C38-B5B8-4A7A-8C78-834BAD71B42D}"/>
              </a:ext>
            </a:extLst>
          </p:cNvPr>
          <p:cNvSpPr/>
          <p:nvPr/>
        </p:nvSpPr>
        <p:spPr>
          <a:xfrm>
            <a:off x="6154724" y="6428714"/>
            <a:ext cx="763398" cy="5965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90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748708-90F0-4BC2-88BE-369EE6177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98" y="229589"/>
            <a:ext cx="6373114" cy="171473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BDE189-9B98-4F16-B525-E07A4F6F2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705" y="2152769"/>
            <a:ext cx="8487960" cy="175284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7586BB-4F24-4E41-A6A9-65F35528D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6701" y="4114055"/>
            <a:ext cx="8373644" cy="269595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FE3BF14-965E-4DA1-8F0D-622AEC3EE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16148" cy="1325563"/>
          </a:xfrm>
        </p:spPr>
        <p:txBody>
          <a:bodyPr/>
          <a:lstStyle/>
          <a:p>
            <a:r>
              <a:rPr lang="en-US" dirty="0"/>
              <a:t>						       Requires a few clicks</a:t>
            </a:r>
          </a:p>
        </p:txBody>
      </p:sp>
    </p:spTree>
    <p:extLst>
      <p:ext uri="{BB962C8B-B14F-4D97-AF65-F5344CB8AC3E}">
        <p14:creationId xmlns:p14="http://schemas.microsoft.com/office/powerpoint/2010/main" val="2523020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975C8E-9B71-435C-9075-D300D54E3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497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https://cebs.niehs.nih.gov/cebs/paper/14893: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2B5BC5-D930-43E3-AC16-A1E1BFA9F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948" y="639996"/>
            <a:ext cx="8364793" cy="626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09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57089-5D0F-4724-A101-9C8CE4562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CEBSR schema</a:t>
            </a:r>
            <a:br>
              <a:rPr lang="en-US" dirty="0"/>
            </a:br>
            <a:r>
              <a:rPr lang="en-US" dirty="0"/>
              <a:t>From ref [22]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44E060-0AF6-49A2-95C1-552B2AAF3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743" y="0"/>
            <a:ext cx="6835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72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A42F71-9B5F-47B2-BDC8-E5ED08DD9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794" y="0"/>
            <a:ext cx="9040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72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786CDC-489F-45BD-B744-3AF40B57C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895"/>
            <a:ext cx="12192000" cy="6444210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14B6AF84-2FCA-4AAC-ABDC-C116DCE593B5}"/>
              </a:ext>
            </a:extLst>
          </p:cNvPr>
          <p:cNvSpPr/>
          <p:nvPr/>
        </p:nvSpPr>
        <p:spPr>
          <a:xfrm>
            <a:off x="5332602" y="3836516"/>
            <a:ext cx="763398" cy="5965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A1FFA58C-890A-47FA-815F-BA3E3D6A0B6F}"/>
              </a:ext>
            </a:extLst>
          </p:cNvPr>
          <p:cNvSpPr/>
          <p:nvPr/>
        </p:nvSpPr>
        <p:spPr>
          <a:xfrm>
            <a:off x="5455639" y="5993887"/>
            <a:ext cx="763398" cy="5965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88469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3F8E60-2B53-418A-A637-9DF946D40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323" y="365125"/>
            <a:ext cx="5522954" cy="602447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948598D-5EDD-424A-8D70-8AC3D68B0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files for </a:t>
            </a:r>
            <a:br>
              <a:rPr lang="en-US" dirty="0"/>
            </a:br>
            <a:r>
              <a:rPr lang="en-US" dirty="0"/>
              <a:t>Tox-96 Report:</a:t>
            </a:r>
          </a:p>
        </p:txBody>
      </p:sp>
    </p:spTree>
    <p:extLst>
      <p:ext uri="{BB962C8B-B14F-4D97-AF65-F5344CB8AC3E}">
        <p14:creationId xmlns:p14="http://schemas.microsoft.com/office/powerpoint/2010/main" val="2473833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593F8-CAD4-4319-9402-DC66A63A9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Materials for CEBS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174F7-31B4-4B96-86B2-83D4F2FB3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case 2 – download file with CEBS data for a test or data type</a:t>
            </a:r>
          </a:p>
          <a:p>
            <a:pPr lvl="1"/>
            <a:r>
              <a:rPr lang="en-US" dirty="0"/>
              <a:t>Select “Download data” from CEBS home page</a:t>
            </a:r>
          </a:p>
          <a:p>
            <a:pPr lvl="1"/>
            <a:r>
              <a:rPr lang="en-US" dirty="0"/>
              <a:t>Select the link to the data type of interest</a:t>
            </a:r>
          </a:p>
          <a:p>
            <a:pPr lvl="1"/>
            <a:r>
              <a:rPr lang="en-US" dirty="0"/>
              <a:t>Use the FTP access to download, currently browser-based but will be updated as browsers cease to support anonymous FTP access</a:t>
            </a:r>
          </a:p>
        </p:txBody>
      </p:sp>
    </p:spTree>
    <p:extLst>
      <p:ext uri="{BB962C8B-B14F-4D97-AF65-F5344CB8AC3E}">
        <p14:creationId xmlns:p14="http://schemas.microsoft.com/office/powerpoint/2010/main" val="2371517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2F0183-4BEA-4323-802A-C99ACEE8D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90" y="0"/>
            <a:ext cx="11934220" cy="6858000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15310653-4361-4C5F-B366-E787111BD2AE}"/>
              </a:ext>
            </a:extLst>
          </p:cNvPr>
          <p:cNvSpPr/>
          <p:nvPr/>
        </p:nvSpPr>
        <p:spPr>
          <a:xfrm>
            <a:off x="5559105" y="5740817"/>
            <a:ext cx="763398" cy="5965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A2B12D-4029-45F1-83B4-D74E8304A2DF}"/>
              </a:ext>
            </a:extLst>
          </p:cNvPr>
          <p:cNvSpPr txBox="1"/>
          <p:nvPr/>
        </p:nvSpPr>
        <p:spPr>
          <a:xfrm>
            <a:off x="9378729" y="-83890"/>
            <a:ext cx="2813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Use case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31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870881-90E3-482E-9609-2DF391294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879"/>
            <a:ext cx="12192000" cy="6436242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02EECABF-5804-4381-ADE1-05A7A226EA43}"/>
              </a:ext>
            </a:extLst>
          </p:cNvPr>
          <p:cNvSpPr/>
          <p:nvPr/>
        </p:nvSpPr>
        <p:spPr>
          <a:xfrm>
            <a:off x="10019138" y="5087674"/>
            <a:ext cx="763398" cy="5965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25107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5A5D6-8E1C-4A13-B785-615D5DE8B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Firefox is recommended to access this site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962954-E0A2-4718-9364-62C626744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914" y="2004813"/>
            <a:ext cx="8926171" cy="28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13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506</Words>
  <Application>Microsoft Office PowerPoint</Application>
  <PresentationFormat>Widescreen</PresentationFormat>
  <Paragraphs>69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Supplemental Materials for CEBS Use Cases</vt:lpstr>
      <vt:lpstr>Use Case 1</vt:lpstr>
      <vt:lpstr>PowerPoint Presentation</vt:lpstr>
      <vt:lpstr>PowerPoint Presentation</vt:lpstr>
      <vt:lpstr>Data files for  Tox-96 Report:</vt:lpstr>
      <vt:lpstr>Supplemental Materials for CEBS Use Cases</vt:lpstr>
      <vt:lpstr>PowerPoint Presentation</vt:lpstr>
      <vt:lpstr>PowerPoint Presentation</vt:lpstr>
      <vt:lpstr>Firefox is recommended to access this site</vt:lpstr>
      <vt:lpstr>Supplemental Materials for CEBS Use Cases</vt:lpstr>
      <vt:lpstr>3A: New Guided Search:   TGx Benchmark Dose Response</vt:lpstr>
      <vt:lpstr>Interactive plots – hover over a point to review in CEBS </vt:lpstr>
      <vt:lpstr>Responsive genes and pathways</vt:lpstr>
      <vt:lpstr>New Guided Search: TGx-DDI Biomarker</vt:lpstr>
      <vt:lpstr>PowerPoint Presentation</vt:lpstr>
      <vt:lpstr>Results of classification analysis</vt:lpstr>
      <vt:lpstr>Results: Chemical “Test” at concentration = 10</vt:lpstr>
      <vt:lpstr>3B: CEBS Data Collections</vt:lpstr>
      <vt:lpstr>PowerPoint Presentation</vt:lpstr>
      <vt:lpstr>Use CEBS Data Collections:</vt:lpstr>
      <vt:lpstr>PowerPoint Presentation</vt:lpstr>
      <vt:lpstr>PowerPoint Presentation</vt:lpstr>
      <vt:lpstr>3C: Review data in CEBSR</vt:lpstr>
      <vt:lpstr>PowerPoint Presentation</vt:lpstr>
      <vt:lpstr>             Requires a few clicks</vt:lpstr>
      <vt:lpstr>https://cebs.niehs.nih.gov/cebs/paper/14893:</vt:lpstr>
      <vt:lpstr>CEBSR schema From ref [22]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Fostel, Jennifer (NIH/NIEHS) [E]</dc:creator>
  <cp:lastModifiedBy>Fostel, Jennifer (NIH/NIEHS) [E]</cp:lastModifiedBy>
  <cp:revision>21</cp:revision>
  <dcterms:created xsi:type="dcterms:W3CDTF">2021-10-01T21:15:09Z</dcterms:created>
  <dcterms:modified xsi:type="dcterms:W3CDTF">2021-10-05T14:38:36Z</dcterms:modified>
</cp:coreProperties>
</file>