
<file path=[Content_Types].xml><?xml version="1.0" encoding="utf-8"?>
<Types xmlns="http://schemas.openxmlformats.org/package/2006/content-types">
  <Default Extension="png" ContentType="image/png"/>
  <Default Extension="pdf" ContentType="application/pd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10" d="100"/>
          <a:sy n="110" d="100"/>
        </p:scale>
        <p:origin x="173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B626-8706-EB44-B83D-C031CDF15363}" type="datetimeFigureOut">
              <a:rPr lang="en-US" smtClean="0"/>
              <a:pPr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2C737-8C6D-374F-81DC-875BE33DA5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B626-8706-EB44-B83D-C031CDF15363}" type="datetimeFigureOut">
              <a:rPr lang="en-US" smtClean="0"/>
              <a:pPr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2C737-8C6D-374F-81DC-875BE33DA5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B626-8706-EB44-B83D-C031CDF15363}" type="datetimeFigureOut">
              <a:rPr lang="en-US" smtClean="0"/>
              <a:pPr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2C737-8C6D-374F-81DC-875BE33DA5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B626-8706-EB44-B83D-C031CDF15363}" type="datetimeFigureOut">
              <a:rPr lang="en-US" smtClean="0"/>
              <a:pPr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2C737-8C6D-374F-81DC-875BE33DA5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B626-8706-EB44-B83D-C031CDF15363}" type="datetimeFigureOut">
              <a:rPr lang="en-US" smtClean="0"/>
              <a:pPr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2C737-8C6D-374F-81DC-875BE33DA5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B626-8706-EB44-B83D-C031CDF15363}" type="datetimeFigureOut">
              <a:rPr lang="en-US" smtClean="0"/>
              <a:pPr/>
              <a:t>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2C737-8C6D-374F-81DC-875BE33DA5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B626-8706-EB44-B83D-C031CDF15363}" type="datetimeFigureOut">
              <a:rPr lang="en-US" smtClean="0"/>
              <a:pPr/>
              <a:t>1/10/2018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2C737-8C6D-374F-81DC-875BE33DA5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B626-8706-EB44-B83D-C031CDF15363}" type="datetimeFigureOut">
              <a:rPr lang="en-US" smtClean="0"/>
              <a:pPr/>
              <a:t>1/10/2018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2C737-8C6D-374F-81DC-875BE33DA5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B626-8706-EB44-B83D-C031CDF15363}" type="datetimeFigureOut">
              <a:rPr lang="en-US" smtClean="0"/>
              <a:pPr/>
              <a:t>1/10/2018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2C737-8C6D-374F-81DC-875BE33DA5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B626-8706-EB44-B83D-C031CDF15363}" type="datetimeFigureOut">
              <a:rPr lang="en-US" smtClean="0"/>
              <a:pPr/>
              <a:t>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2C737-8C6D-374F-81DC-875BE33DA5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B626-8706-EB44-B83D-C031CDF15363}" type="datetimeFigureOut">
              <a:rPr lang="en-US" smtClean="0"/>
              <a:pPr/>
              <a:t>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2C737-8C6D-374F-81DC-875BE33DA5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AB626-8706-EB44-B83D-C031CDF15363}" type="datetimeFigureOut">
              <a:rPr lang="en-US" smtClean="0"/>
              <a:pPr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2C737-8C6D-374F-81DC-875BE33DA5E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.pd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.pd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 descr="Logistic Regression, Clastogen Probabilities&#10;" title="Figure S2a. "/>
          <p:cNvGrpSpPr/>
          <p:nvPr/>
        </p:nvGrpSpPr>
        <p:grpSpPr>
          <a:xfrm>
            <a:off x="112395" y="907715"/>
            <a:ext cx="8919210" cy="5700095"/>
            <a:chOff x="112395" y="717215"/>
            <a:chExt cx="8919210" cy="5700095"/>
          </a:xfrm>
        </p:grpSpPr>
        <p:grpSp>
          <p:nvGrpSpPr>
            <p:cNvPr id="8" name="Group 7"/>
            <p:cNvGrpSpPr/>
            <p:nvPr/>
          </p:nvGrpSpPr>
          <p:grpSpPr>
            <a:xfrm>
              <a:off x="112395" y="857250"/>
              <a:ext cx="8891905" cy="5560060"/>
              <a:chOff x="112395" y="857250"/>
              <a:chExt cx="8891905" cy="5560060"/>
            </a:xfrm>
          </p:grpSpPr>
          <p:pic>
            <p:nvPicPr>
              <p:cNvPr id="6" name="Picture 5" descr="A close up of a piece of paper&#10;&#10;Description generated with high confidence"/>
              <p:cNvPicPr>
                <a:picLocks noChangeAspect="1"/>
              </p:cNvPicPr>
              <p:nvPr/>
            </p:nvPicPr>
            <mc:AlternateContent xmlns:mc="http://schemas.openxmlformats.org/markup-compatibility/2006">
              <mc:Choice xmlns="" xmlns:mv="urn:schemas-microsoft-com:mac:vml" xmlns:ma="http://schemas.microsoft.com/office/mac/drawingml/2008/main" Requires="ma">
                <p:blipFill>
                  <a:blip r:embed="rId2"/>
                  <a:stretch>
                    <a:fillRect/>
                  </a:stretch>
                </p:blipFill>
              </mc:Choice>
              <mc:Fallback>
                <p:blipFill>
                  <a:blip r:embed="rId3"/>
                  <a:stretch>
                    <a:fillRect/>
                  </a:stretch>
                </p:blipFill>
              </mc:Fallback>
            </mc:AlternateContent>
            <p:spPr>
              <a:xfrm>
                <a:off x="112395" y="857250"/>
                <a:ext cx="8891905" cy="5560060"/>
              </a:xfrm>
              <a:prstGeom prst="rect">
                <a:avLst/>
              </a:prstGeom>
            </p:spPr>
          </p:pic>
          <p:cxnSp>
            <p:nvCxnSpPr>
              <p:cNvPr id="9" name="Straight Connector 8"/>
              <p:cNvCxnSpPr/>
              <p:nvPr/>
            </p:nvCxnSpPr>
            <p:spPr>
              <a:xfrm>
                <a:off x="514350" y="1784350"/>
                <a:ext cx="8382000" cy="1588"/>
              </a:xfrm>
              <a:prstGeom prst="line">
                <a:avLst/>
              </a:prstGeom>
              <a:ln w="12700">
                <a:solidFill>
                  <a:srgbClr val="FF0000"/>
                </a:solidFill>
                <a:prstDash val="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TextBox 6"/>
            <p:cNvSpPr txBox="1"/>
            <p:nvPr/>
          </p:nvSpPr>
          <p:spPr>
            <a:xfrm>
              <a:off x="541655" y="717215"/>
              <a:ext cx="8489950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latin typeface="Arial"/>
                  <a:cs typeface="Arial"/>
                </a:rPr>
                <a:t>LR </a:t>
              </a:r>
              <a:r>
                <a:rPr lang="en-US" sz="1400" dirty="0" err="1">
                  <a:latin typeface="Arial"/>
                  <a:cs typeface="Arial"/>
                </a:rPr>
                <a:t>Clastogen</a:t>
              </a:r>
              <a:r>
                <a:rPr lang="en-US" sz="1400" dirty="0">
                  <a:latin typeface="Arial"/>
                  <a:cs typeface="Arial"/>
                </a:rPr>
                <a:t> Probabilities vs. Test Group &amp; Chemical</a:t>
              </a:r>
            </a:p>
          </p:txBody>
        </p:sp>
      </p:grpSp>
      <p:sp>
        <p:nvSpPr>
          <p:cNvPr id="15" name="Title 14">
            <a:extLst>
              <a:ext uri="{FF2B5EF4-FFF2-40B4-BE49-F238E27FC236}">
                <a16:creationId xmlns:a16="http://schemas.microsoft.com/office/drawing/2014/main" id="{C8432AE8-0421-4F04-A622-12149337D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256" y="70438"/>
            <a:ext cx="8229600" cy="587653"/>
          </a:xfrm>
        </p:spPr>
        <p:txBody>
          <a:bodyPr>
            <a:normAutofit/>
          </a:bodyPr>
          <a:lstStyle/>
          <a:p>
            <a:r>
              <a:rPr lang="en-US" sz="2000" dirty="0"/>
              <a:t>Figure S2a. Logistic Regression, </a:t>
            </a:r>
            <a:r>
              <a:rPr lang="en-US" sz="2000" dirty="0" err="1"/>
              <a:t>Clastogen</a:t>
            </a:r>
            <a:r>
              <a:rPr lang="en-US" sz="2000" dirty="0"/>
              <a:t> Probabilities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 descr="Logistic Regression, Aneugen Probabilities&#10;" title="Figure S2b. "/>
          <p:cNvGrpSpPr/>
          <p:nvPr/>
        </p:nvGrpSpPr>
        <p:grpSpPr>
          <a:xfrm>
            <a:off x="112395" y="904853"/>
            <a:ext cx="8891905" cy="5702957"/>
            <a:chOff x="112395" y="714353"/>
            <a:chExt cx="8891905" cy="5702957"/>
          </a:xfrm>
        </p:grpSpPr>
        <p:grpSp>
          <p:nvGrpSpPr>
            <p:cNvPr id="10" name="Group 9"/>
            <p:cNvGrpSpPr/>
            <p:nvPr/>
          </p:nvGrpSpPr>
          <p:grpSpPr>
            <a:xfrm>
              <a:off x="112395" y="857250"/>
              <a:ext cx="8891905" cy="5560060"/>
              <a:chOff x="112395" y="857250"/>
              <a:chExt cx="8891905" cy="5560060"/>
            </a:xfrm>
          </p:grpSpPr>
          <p:pic>
            <p:nvPicPr>
              <p:cNvPr id="7" name="Picture 6" descr="Logistic Regression, Aneugen Probabilities"/>
              <p:cNvPicPr>
                <a:picLocks noChangeAspect="1"/>
              </p:cNvPicPr>
              <p:nvPr/>
            </p:nvPicPr>
            <mc:AlternateContent xmlns:mc="http://schemas.openxmlformats.org/markup-compatibility/2006">
              <mc:Choice xmlns="" xmlns:mv="urn:schemas-microsoft-com:mac:vml" xmlns:ma="http://schemas.microsoft.com/office/mac/drawingml/2008/main" Requires="ma">
                <p:blipFill>
                  <a:blip r:embed="rId2"/>
                  <a:stretch>
                    <a:fillRect/>
                  </a:stretch>
                </p:blipFill>
              </mc:Choice>
              <mc:Fallback>
                <p:blipFill>
                  <a:blip r:embed="rId3"/>
                  <a:stretch>
                    <a:fillRect/>
                  </a:stretch>
                </p:blipFill>
              </mc:Fallback>
            </mc:AlternateContent>
            <p:spPr>
              <a:xfrm>
                <a:off x="112395" y="857250"/>
                <a:ext cx="8891905" cy="5560060"/>
              </a:xfrm>
              <a:prstGeom prst="rect">
                <a:avLst/>
              </a:prstGeom>
            </p:spPr>
          </p:pic>
          <p:cxnSp>
            <p:nvCxnSpPr>
              <p:cNvPr id="8" name="Straight Connector 7"/>
              <p:cNvCxnSpPr/>
              <p:nvPr/>
            </p:nvCxnSpPr>
            <p:spPr>
              <a:xfrm>
                <a:off x="514350" y="1784350"/>
                <a:ext cx="8382000" cy="1588"/>
              </a:xfrm>
              <a:prstGeom prst="line">
                <a:avLst/>
              </a:prstGeom>
              <a:ln w="12700">
                <a:solidFill>
                  <a:srgbClr val="FF0000"/>
                </a:solidFill>
                <a:prstDash val="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TextBox 5"/>
            <p:cNvSpPr txBox="1"/>
            <p:nvPr/>
          </p:nvSpPr>
          <p:spPr>
            <a:xfrm>
              <a:off x="455081" y="714353"/>
              <a:ext cx="8489950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latin typeface="Arial"/>
                  <a:cs typeface="Arial"/>
                </a:rPr>
                <a:t>LR </a:t>
              </a:r>
              <a:r>
                <a:rPr lang="en-US" sz="1400" dirty="0" err="1">
                  <a:latin typeface="Arial"/>
                  <a:cs typeface="Arial"/>
                </a:rPr>
                <a:t>Aneugen</a:t>
              </a:r>
              <a:r>
                <a:rPr lang="en-US" sz="1400" dirty="0">
                  <a:latin typeface="Arial"/>
                  <a:cs typeface="Arial"/>
                </a:rPr>
                <a:t> Probabilities vs. Test Group &amp; Chemical</a:t>
              </a:r>
            </a:p>
          </p:txBody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D0033C0B-2909-4363-B5B2-BEF33FA63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89"/>
          </a:xfrm>
        </p:spPr>
        <p:txBody>
          <a:bodyPr>
            <a:normAutofit/>
          </a:bodyPr>
          <a:lstStyle/>
          <a:p>
            <a:r>
              <a:rPr lang="en-US" sz="2000" dirty="0"/>
              <a:t>Figure S2b. Logistic Regression, Aneugen Probabilities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34</Words>
  <Application>Microsoft Office PowerPoint</Application>
  <PresentationFormat>Letter Paper (8.5x11 in)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Figure S2a. Logistic Regression, Clastogen Probabilities</vt:lpstr>
      <vt:lpstr>Figure S2b. Logistic Regression, Aneugen Probabilities</vt:lpstr>
    </vt:vector>
  </TitlesOfParts>
  <Company>Litron Labs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S2</dc:title>
  <dc:subject>Stephen D Dertinger_Toxicol Sci_2017</dc:subject>
  <dc:creator>Stephen Dertinger</dc:creator>
  <cp:lastModifiedBy>Xiaohua Gao</cp:lastModifiedBy>
  <cp:revision>59</cp:revision>
  <dcterms:created xsi:type="dcterms:W3CDTF">2017-08-23T14:27:44Z</dcterms:created>
  <dcterms:modified xsi:type="dcterms:W3CDTF">2018-01-10T16:58:02Z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English</vt:lpwstr>
  </property>
</Properties>
</file>