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01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d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descr="Random Forest, Clastogen Probabilities&#10;" title="Figure S3a."/>
          <p:cNvGrpSpPr/>
          <p:nvPr/>
        </p:nvGrpSpPr>
        <p:grpSpPr>
          <a:xfrm>
            <a:off x="112395" y="904853"/>
            <a:ext cx="8891905" cy="5702957"/>
            <a:chOff x="112395" y="714353"/>
            <a:chExt cx="8891905" cy="5702957"/>
          </a:xfrm>
        </p:grpSpPr>
        <p:grpSp>
          <p:nvGrpSpPr>
            <p:cNvPr id="10" name="Group 9"/>
            <p:cNvGrpSpPr/>
            <p:nvPr/>
          </p:nvGrpSpPr>
          <p:grpSpPr>
            <a:xfrm>
              <a:off x="112395" y="857250"/>
              <a:ext cx="8891905" cy="5560060"/>
              <a:chOff x="112395" y="831850"/>
              <a:chExt cx="8891905" cy="5560060"/>
            </a:xfrm>
          </p:grpSpPr>
          <p:pic>
            <p:nvPicPr>
              <p:cNvPr id="7" name="Picture 6" descr="Figure S3a."/>
              <p:cNvPicPr>
                <a:picLocks noChangeAspect="1"/>
              </p:cNvPicPr>
              <p:nvPr/>
            </p:nvPicPr>
            <mc:AlternateContent xmlns:mc="http://schemas.openxmlformats.org/markup-compatibility/2006">
              <mc:Choice xmlns:ma="http://schemas.microsoft.com/office/mac/drawingml/2008/main" xmlns:mv="urn:schemas-microsoft-com:mac:vml" xmlns="" Requires="ma">
                <p:blipFill>
                  <a:blip r:embed="rId2"/>
                  <a:stretch>
                    <a:fillRect/>
                  </a:stretch>
                </p:blipFill>
              </mc:Choice>
              <mc:Fallback>
                <p:blipFill>
                  <a:blip r:embed="rId3"/>
                  <a:stretch>
                    <a:fillRect/>
                  </a:stretch>
                </p:blipFill>
              </mc:Fallback>
            </mc:AlternateContent>
            <p:spPr>
              <a:xfrm>
                <a:off x="112395" y="831850"/>
                <a:ext cx="8891905" cy="5560060"/>
              </a:xfrm>
              <a:prstGeom prst="rect">
                <a:avLst/>
              </a:prstGeom>
            </p:spPr>
          </p:pic>
          <p:cxnSp>
            <p:nvCxnSpPr>
              <p:cNvPr id="9" name="Straight Connector 8"/>
              <p:cNvCxnSpPr/>
              <p:nvPr/>
            </p:nvCxnSpPr>
            <p:spPr>
              <a:xfrm>
                <a:off x="514350" y="1784350"/>
                <a:ext cx="8382000" cy="1588"/>
              </a:xfrm>
              <a:prstGeom prst="line">
                <a:avLst/>
              </a:prstGeom>
              <a:ln w="12700">
                <a:solidFill>
                  <a:srgbClr val="FF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455081" y="714353"/>
              <a:ext cx="848995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"/>
                  <a:cs typeface="Arial"/>
                </a:rPr>
                <a:t>RF </a:t>
              </a:r>
              <a:r>
                <a:rPr lang="en-US" sz="1400" dirty="0" err="1">
                  <a:latin typeface="Arial"/>
                  <a:cs typeface="Arial"/>
                </a:rPr>
                <a:t>Clastogen</a:t>
              </a:r>
              <a:r>
                <a:rPr lang="en-US" sz="1400" dirty="0">
                  <a:latin typeface="Arial"/>
                  <a:cs typeface="Arial"/>
                </a:rPr>
                <a:t> Probabilities vs. Test Group &amp; Chemical</a:t>
              </a: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82670ACF-8C65-4C9C-992D-CA429C183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29727"/>
            <a:ext cx="8229600" cy="708827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Figure S3a. Random Forest, </a:t>
            </a:r>
            <a:r>
              <a:rPr lang="en-US" sz="2000" dirty="0" err="1"/>
              <a:t>Clastogen</a:t>
            </a:r>
            <a:r>
              <a:rPr lang="en-US" sz="2000" dirty="0"/>
              <a:t> Probabilities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 descr="Random Forest, Aneugen Probabilities" title="Figure S3b. "/>
          <p:cNvGrpSpPr/>
          <p:nvPr/>
        </p:nvGrpSpPr>
        <p:grpSpPr>
          <a:xfrm>
            <a:off x="112395" y="904853"/>
            <a:ext cx="8891905" cy="5702957"/>
            <a:chOff x="112395" y="714353"/>
            <a:chExt cx="8891905" cy="5702957"/>
          </a:xfrm>
        </p:grpSpPr>
        <p:grpSp>
          <p:nvGrpSpPr>
            <p:cNvPr id="11" name="Group 10"/>
            <p:cNvGrpSpPr/>
            <p:nvPr/>
          </p:nvGrpSpPr>
          <p:grpSpPr>
            <a:xfrm>
              <a:off x="112395" y="857250"/>
              <a:ext cx="8891905" cy="5560060"/>
              <a:chOff x="112395" y="831850"/>
              <a:chExt cx="8891905" cy="5560060"/>
            </a:xfrm>
          </p:grpSpPr>
          <p:pic>
            <p:nvPicPr>
              <p:cNvPr id="6" name="Picture 5" descr="Random Forest, Aneugen Probabilities" title="Figure S3b. "/>
              <p:cNvPicPr>
                <a:picLocks noChangeAspect="1"/>
              </p:cNvPicPr>
              <p:nvPr/>
            </p:nvPicPr>
            <mc:AlternateContent xmlns:mc="http://schemas.openxmlformats.org/markup-compatibility/2006">
              <mc:Choice xmlns:ma="http://schemas.microsoft.com/office/mac/drawingml/2008/main" xmlns:mv="urn:schemas-microsoft-com:mac:vml" xmlns="" Requires="ma">
                <p:blipFill>
                  <a:blip r:embed="rId2"/>
                  <a:stretch>
                    <a:fillRect/>
                  </a:stretch>
                </p:blipFill>
              </mc:Choice>
              <mc:Fallback>
                <p:blipFill>
                  <a:blip r:embed="rId3"/>
                  <a:stretch>
                    <a:fillRect/>
                  </a:stretch>
                </p:blipFill>
              </mc:Fallback>
            </mc:AlternateContent>
            <p:spPr>
              <a:xfrm>
                <a:off x="112395" y="831850"/>
                <a:ext cx="8891905" cy="5560060"/>
              </a:xfrm>
              <a:prstGeom prst="rect">
                <a:avLst/>
              </a:prstGeom>
            </p:spPr>
          </p:pic>
          <p:cxnSp>
            <p:nvCxnSpPr>
              <p:cNvPr id="8" name="Straight Connector 7"/>
              <p:cNvCxnSpPr/>
              <p:nvPr/>
            </p:nvCxnSpPr>
            <p:spPr>
              <a:xfrm>
                <a:off x="514350" y="1784350"/>
                <a:ext cx="8382000" cy="1588"/>
              </a:xfrm>
              <a:prstGeom prst="line">
                <a:avLst/>
              </a:prstGeom>
              <a:ln w="12700">
                <a:solidFill>
                  <a:srgbClr val="FF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455081" y="714353"/>
              <a:ext cx="848995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"/>
                  <a:cs typeface="Arial"/>
                </a:rPr>
                <a:t>RF </a:t>
              </a:r>
              <a:r>
                <a:rPr lang="en-US" sz="1400" dirty="0" err="1">
                  <a:latin typeface="Arial"/>
                  <a:cs typeface="Arial"/>
                </a:rPr>
                <a:t>Aneugen</a:t>
              </a:r>
              <a:r>
                <a:rPr lang="en-US" sz="1400" dirty="0">
                  <a:latin typeface="Arial"/>
                  <a:cs typeface="Arial"/>
                </a:rPr>
                <a:t> Probabilities vs. Test Group &amp; Chemical</a:t>
              </a: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98D5B805-17E1-40C5-812F-73B53833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19" y="0"/>
            <a:ext cx="8229600" cy="773723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Figure S3b. Random Forest, Aneugen Probabilities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34</Words>
  <Application>Microsoft Office PowerPoint</Application>
  <PresentationFormat>Letter Paper (8.5x11 in)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Figure S3a. Random Forest, Clastogen Probabilities</vt:lpstr>
      <vt:lpstr>Figure S3b. Random Forest, Aneugen Probabilities</vt:lpstr>
    </vt:vector>
  </TitlesOfParts>
  <Company>Litron Labs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S3. Random Forest, Clastogen and Aneugen Probabilities</dc:title>
  <dc:subject>Stephen D Dertinger_Toxicol Sci_2017</dc:subject>
  <dc:creator>Stephen Dertinger</dc:creator>
  <cp:lastModifiedBy>Xiaohua Gao</cp:lastModifiedBy>
  <cp:revision>60</cp:revision>
  <dcterms:created xsi:type="dcterms:W3CDTF">2017-08-23T14:29:51Z</dcterms:created>
  <dcterms:modified xsi:type="dcterms:W3CDTF">2018-01-10T17:29:41Z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